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fntdata" ContentType="application/x-fontdata"/>
  <Default Extension="jpeg" ContentType="image/jpeg"/>
  <Default Extension="rels" ContentType="application/vnd.openxmlformats-package.relationships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3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3"/>
  </p:notesMasterIdLst>
  <p:handoutMasterIdLst>
    <p:handoutMasterId r:id="rId1"/>
  </p:handoutMasterIdLst>
  <p:sldIdLst>
    <p:sldId id="293" r:id="rId4"/>
    <p:sldId id="259" r:id="rId5"/>
    <p:sldId id="294" r:id="rId6"/>
    <p:sldId id="321" r:id="rId7"/>
    <p:sldId id="296" r:id="rId8"/>
    <p:sldId id="329" r:id="rId9"/>
    <p:sldId id="322" r:id="rId10"/>
    <p:sldId id="328" r:id="rId11"/>
    <p:sldId id="330" r:id="rId12"/>
    <p:sldId id="323" r:id="rId13"/>
    <p:sldId id="331" r:id="rId14"/>
    <p:sldId id="325" r:id="rId15"/>
    <p:sldId id="333" r:id="rId16"/>
    <p:sldId id="324" r:id="rId17"/>
    <p:sldId id="327" r:id="rId18"/>
    <p:sldId id="334" r:id="rId19"/>
    <p:sldId id="297" r:id="rId20"/>
    <p:sldId id="337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774"/>
    <a:srgbClr val="FF610B"/>
    <a:srgbClr val="E8AC67"/>
    <a:srgbClr val="545454"/>
    <a:srgbClr val="FFC04F"/>
    <a:srgbClr val="FFD34E"/>
    <a:srgbClr val="3E5624"/>
    <a:srgbClr val="FFE763"/>
    <a:srgbClr val="ABD0D1"/>
    <a:srgbClr val="599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49" autoAdjust="0"/>
    <p:restoredTop sz="96395" autoAdjust="0"/>
  </p:normalViewPr>
  <p:slideViewPr>
    <p:cSldViewPr>
      <p:cViewPr varScale="1">
        <p:scale>
          <a:sx n="106" d="100"/>
          <a:sy n="106" d="100"/>
        </p:scale>
        <p:origin x="20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" Type="http://schemas.openxmlformats.org/officeDocument/2006/relationships/slideMaster" Target="slideMasters/slideMaster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 noEditPoint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 noEditPoint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 noEditPoint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슬라이드 노트 개체 틀 2"/>
          <p:cNvSpPr>
            <a:spLocks noGrp="1" noEditPoint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B766C1B-22C8-418C-8DAC-904B32E7CF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B766C1B-22C8-418C-8DAC-904B32E7CF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8AE5A53-FCDF-45E8-AFA0-62ABFCD41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8AE5A53-FCDF-45E8-AFA0-62ABFCD41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B766C1B-22C8-418C-8DAC-904B32E7CF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8AE5A53-FCDF-45E8-AFA0-62ABFCD41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B766C1B-22C8-418C-8DAC-904B32E7CF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DE9AD7-6E10-4F2C-8559-ABC9173434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BDE9AD7-6E10-4F2C-8559-ABC9173434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BA128C8-E201-4003-B2B0-1FADB8FCC2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C882A31-5043-40A7-AF5B-045CC44B1B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슬라이드 노트 개체 틀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7E4AFA8-F543-4A10-BFCA-BC91F4AC1A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7E4AFA8-F543-4A10-BFCA-BC91F4AC1A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8AE5A53-FCDF-45E8-AFA0-62ABFCD41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8AE5A53-FCDF-45E8-AFA0-62ABFCD41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8AE5A53-FCDF-45E8-AFA0-62ABFCD416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 algn="l"/>
          </a:lstStyle>
          <a:p>
            <a:fld id="{ED3D6733-6F27-4404-AB51-585418F146E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 algn="l"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 algn="l"/>
          </a:lstStyle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 noEditPoints="1"/>
          </p:cNvSpPr>
          <p:nvPr>
            <p:ph type="ctrTitle"/>
          </p:nvPr>
        </p:nvSpPr>
        <p:spPr>
          <a:xfrm>
            <a:off x="457200" y="4703058"/>
            <a:ext cx="8229600" cy="1030198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rtlCol="0" anchor="ctr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 noEditPoints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 noEditPoints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 noEditPoints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1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 noEditPoints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 noEditPoints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 noEditPoints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 noEditPoints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 noEditPoints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2500" b="1" baseline="0" dirty="0"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1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 noEditPoints="1"/>
          </p:cNvSpPr>
          <p:nvPr>
            <p:ph type="ctrTitle"/>
          </p:nvPr>
        </p:nvSpPr>
        <p:spPr>
          <a:xfrm>
            <a:off x="1270945" y="1844824"/>
            <a:ext cx="6602111" cy="1423689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rtlCol="0" anchor="ctr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54545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 noEditPoints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 noEditPoints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 noEditPoints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 noEditPoints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 noEditPoints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sldNum="0" hdr="0" ftr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R-project.org/" TargetMode="External"/><Relationship Id="rId10" Type="http://schemas.openxmlformats.org/officeDocument/2006/relationships/notesSlide" Target="../notesSlides/notesSlide18.xml"/><Relationship Id="rId2" Type="http://schemas.openxmlformats.org/officeDocument/2006/relationships/hyperlink" Target="https://doi.org/10.21105/joss.01686" TargetMode="External"/><Relationship Id="rId3" Type="http://schemas.openxmlformats.org/officeDocument/2006/relationships/hyperlink" Target="https://CRAN.R-project.org/package=conflicted" TargetMode="External"/><Relationship Id="rId4" Type="http://schemas.openxmlformats.org/officeDocument/2006/relationships/hyperlink" Target="https://CRAN.R-project.org/package=dplyr" TargetMode="External"/><Relationship Id="rId5" Type="http://schemas.openxmlformats.org/officeDocument/2006/relationships/hyperlink" Target="https://ggplot2.tidyverse.org" TargetMode="External"/><Relationship Id="rId6" Type="http://schemas.openxmlformats.org/officeDocument/2006/relationships/hyperlink" Target="https://www.jstatsoft.org/v40/i03/" TargetMode="External"/><Relationship Id="rId7" Type="http://schemas.openxmlformats.org/officeDocument/2006/relationships/hyperlink" Target="https://CRAN.R-project.org/package=tidyr" TargetMode="External"/><Relationship Id="rId8" Type="http://schemas.openxmlformats.org/officeDocument/2006/relationships/hyperlink" Target="https://CRAN.R-project.org/package=scales" TargetMode="External"/><Relationship Id="rId9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" Target="slide1.xml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2.xml"/><Relationship Id="rId2" Type="http://schemas.openxmlformats.org/officeDocument/2006/relationships/slide" Target="slide3.xml"/><Relationship Id="rId3" Type="http://schemas.openxmlformats.org/officeDocument/2006/relationships/slide" Target="slide4.xml"/><Relationship Id="rId4" Type="http://schemas.openxmlformats.org/officeDocument/2006/relationships/slide" Target="slide5.xml"/><Relationship Id="rId5" Type="http://schemas.openxmlformats.org/officeDocument/2006/relationships/slide" Target="slide7.xml"/><Relationship Id="rId6" Type="http://schemas.openxmlformats.org/officeDocument/2006/relationships/slide" Target="slide10.xml"/><Relationship Id="rId7" Type="http://schemas.openxmlformats.org/officeDocument/2006/relationships/slide" Target="slide12.xml"/><Relationship Id="rId8" Type="http://schemas.openxmlformats.org/officeDocument/2006/relationships/slide" Target="slide14.xml"/><Relationship Id="rId9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divvybikes.com/data-license-agreement" TargetMode="External"/><Relationship Id="rId2" Type="http://schemas.openxmlformats.org/officeDocument/2006/relationships/hyperlink" Target="https://www.slidemembers.com/en_US/view/Free-Slides/bikes-free-ppt-template-4853" TargetMode="External"/><Relationship Id="rId3" Type="http://schemas.openxmlformats.org/officeDocument/2006/relationships/slide" Target="slide18.xml"/><Relationship Id="rId4" Type="http://schemas.openxmlformats.org/officeDocument/2006/relationships/hyperlink" Target="https://sourcegraph.com/cody" TargetMode="External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hyperlink" Target="https://divvybikes.com/data-license-agreement" TargetMode="External"/><Relationship Id="rId2" Type="http://schemas.openxmlformats.org/officeDocument/2006/relationships/hyperlink" Target="C:\Case_study_1\case_1_bikshare\case_1_rmarkdown.pdf" TargetMode="External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 noEditPoints="1"/>
          </p:cNvSpPr>
          <p:nvPr>
            <p:ph type="ctrTitle"/>
          </p:nvPr>
        </p:nvSpPr>
        <p:spPr>
          <a:xfrm>
            <a:off x="395536" y="4818283"/>
            <a:ext cx="8400373" cy="1462246"/>
          </a:xfrm>
        </p:spPr>
        <p:txBody>
          <a:bodyPr/>
          <a:lstStyle/>
          <a:p>
            <a:r>
              <a:rPr lang="en-US" altLang="ko-KR" u="sng" dirty="0" smtClean="0"/>
              <a:t>Cyclistic case study</a:t>
            </a:r>
          </a:p>
          <a:p>
            <a:endParaRPr lang="en-US" altLang="ko-KR" sz="1200" u="sng" dirty="0" smtClean="0"/>
          </a:p>
          <a:p>
            <a:r>
              <a:rPr lang="en-US" altLang="ko-KR" sz="1800" dirty="0" smtClean="0">
                <a:solidFill>
                  <a:schemeClr val="tx1"/>
                </a:solidFill>
              </a:rPr>
              <a:t>How do annual members and casual riders use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Cyclistic</a:t>
            </a:r>
            <a:r>
              <a:rPr lang="en-US" altLang="ko-KR" sz="2000" dirty="0" smtClean="0">
                <a:solidFill>
                  <a:schemeClr val="tx1"/>
                </a:solidFill>
              </a:rPr>
              <a:t> bikes differently?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740352" y="6453336"/>
            <a:ext cx="1335600" cy="338400"/>
            <a:chOff x="5427663" y="5711825"/>
            <a:chExt cx="1335600" cy="33840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"/>
            <p:cNvSpPr/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rect l="l" t="t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rect l="l" t="t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rect l="l" t="t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rect l="l" t="t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rect l="l" t="t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rect l="l" t="t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rect l="l" t="t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rect l="l" t="t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rect l="l" t="t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rect l="l" t="t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rect l="l" t="t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rect l="l" t="t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rect l="l" t="t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rect l="l" t="t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rect l="l" t="t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rect l="l" t="t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rect l="l" t="t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5" cy="802607"/>
          </a:xfrm>
        </p:spPr>
        <p:txBody>
          <a:bodyPr/>
          <a:lstStyle/>
          <a:p>
            <a:pPr algn="ctr"/>
            <a:r>
              <a:rPr lang="en-US" altLang="ko-KR" sz="2800" dirty="0"/>
              <a:t>3A - Members use the bikes more often on weekdays than weekends</a:t>
            </a:r>
            <a:endParaRPr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52736"/>
            <a:ext cx="5724146" cy="3816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8143" y="1101539"/>
            <a:ext cx="2909115" cy="213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Members use  is much higher during the work week (Mon - Fri) and lower on the weekends.</a:t>
            </a:r>
          </a:p>
          <a:p>
            <a:endParaRPr lang="en-US" sz="800"/>
          </a:p>
          <a:p>
            <a:r>
              <a:rPr lang="en-US"/>
              <a:t>Causal use is much higher on the weekends compared to the work week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3968" y="3669608"/>
            <a:ext cx="5070802" cy="3130126"/>
          </a:xfrm>
          <a:prstGeom prst="rect">
            <a:avLst/>
          </a:prstGeom>
        </p:spPr>
      </p:pic>
      <p:sp>
        <p:nvSpPr>
          <p:cNvPr id="8" name="Round Corner Rectangle 7"/>
          <p:cNvSpPr/>
          <p:nvPr/>
        </p:nvSpPr>
        <p:spPr>
          <a:xfrm>
            <a:off x="4644008" y="3534693"/>
            <a:ext cx="4349275" cy="332330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llout Left Arrow 8"/>
          <p:cNvSpPr/>
          <p:nvPr/>
        </p:nvSpPr>
        <p:spPr>
          <a:xfrm>
            <a:off x="4960836" y="1052736"/>
            <a:ext cx="3960440" cy="2232249"/>
          </a:xfrm>
          <a:prstGeom prst="leftArrowCallout">
            <a:avLst>
              <a:gd name="adj1" fmla="val 15618"/>
              <a:gd name="adj2" fmla="val 13859"/>
              <a:gd name="adj3" fmla="val 20733"/>
              <a:gd name="adj4" fmla="val 807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43608" y="5013176"/>
            <a:ext cx="2376264" cy="14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Over 80% of all Member rides are</a:t>
            </a:r>
            <a:r>
              <a:rPr lang="en-US"/>
              <a:t> during the weekdays (Monday to Friday)</a:t>
            </a:r>
          </a:p>
          <a:p>
            <a:endParaRPr lang="en-US"/>
          </a:p>
        </p:txBody>
      </p:sp>
      <p:sp>
        <p:nvSpPr>
          <p:cNvPr id="11" name="Callout Right Arrow 10"/>
          <p:cNvSpPr/>
          <p:nvPr/>
        </p:nvSpPr>
        <p:spPr>
          <a:xfrm>
            <a:off x="899592" y="5013176"/>
            <a:ext cx="3168352" cy="1440160"/>
          </a:xfrm>
          <a:prstGeom prst="rightArrowCallout">
            <a:avLst>
              <a:gd name="adj1" fmla="val 23130"/>
              <a:gd name="adj2" fmla="val 19859"/>
              <a:gd name="adj3" fmla="val 25000"/>
              <a:gd name="adj4" fmla="val 815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5" cy="802607"/>
          </a:xfrm>
        </p:spPr>
        <p:txBody>
          <a:bodyPr/>
          <a:lstStyle/>
          <a:p>
            <a:pPr algn="ctr"/>
            <a:r>
              <a:rPr lang="en-US" altLang="ko-KR" sz="2800" dirty="0"/>
              <a:t>3B - Members use the bikes more often on weekdays than weekends</a:t>
            </a:r>
            <a:endParaRPr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35896" y="3437417"/>
            <a:ext cx="5508104" cy="3400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496" y="1052736"/>
            <a:ext cx="4499992" cy="27777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4644008" y="1124744"/>
            <a:ext cx="4104455" cy="2012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/>
              <a:t>These visualizations = </a:t>
            </a:r>
            <a:r>
              <a:rPr lang="en-US" b="1" u="sng"/>
              <a:t>Members only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Most common AM start time = between 8-9am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Most common PM start time = between 5-6pm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The times are consistent year round in the Quarter over Quarter chart below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0897" y="3861048"/>
            <a:ext cx="3528393" cy="294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These charts show the most common ride start times in the morning and evening for each day of the week.</a:t>
            </a:r>
          </a:p>
          <a:p>
            <a:endParaRPr lang="en-US" sz="700"/>
          </a:p>
          <a:p>
            <a:r>
              <a:rPr lang="en-US"/>
              <a:t>Based on the most common start times, there is a high probability that members are using the bikes as part of their commute to work, however this would require more analysis to confirm.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4" cy="796908"/>
          </a:xfrm>
        </p:spPr>
        <p:txBody>
          <a:bodyPr/>
          <a:lstStyle/>
          <a:p>
            <a:pPr algn="ctr"/>
            <a:r>
              <a:rPr lang="en-US" altLang="ko-KR" sz="2800" dirty="0"/>
              <a:t>4A - Members use the bikes more consistently year-round than non-members</a:t>
            </a:r>
            <a:endParaRPr sz="2800"/>
          </a:p>
        </p:txBody>
      </p:sp>
      <p:sp>
        <p:nvSpPr>
          <p:cNvPr id="7" name="TextBox 6"/>
          <p:cNvSpPr txBox="1"/>
          <p:nvPr/>
        </p:nvSpPr>
        <p:spPr>
          <a:xfrm>
            <a:off x="4932040" y="1124744"/>
            <a:ext cx="3744416" cy="64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/>
          </a:p>
          <a:p>
            <a:pPr marL="514350" indent="-514350" algn="ctr">
              <a:buFont typeface="+mj-lt"/>
              <a:buAutoNum type="arabicPeriod"/>
            </a:pPr>
            <a:endParaRPr lang="en-US" sz="2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992704"/>
            <a:ext cx="7236296" cy="44668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520" y="5373216"/>
            <a:ext cx="8197925" cy="14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Here we can observe the patterns for quantity of ride per month by Member Type:</a:t>
            </a:r>
          </a:p>
          <a:p>
            <a:pPr marL="0" indent="0">
              <a:buFont typeface="Arial" pitchFamily="34" charset="0"/>
              <a:buNone/>
            </a:pPr>
            <a:r>
              <a:rPr lang="en-US"/>
              <a:t>While there is a drop in overall ridership during the months of inclement weather (fall/winter or Q1/Q4) it is evident that our Members continue to use the bikes year round while the casual member type has a significant drop off  to almost nothing during the same time period.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4" cy="796908"/>
          </a:xfrm>
        </p:spPr>
        <p:txBody>
          <a:bodyPr/>
          <a:lstStyle/>
          <a:p>
            <a:pPr algn="ctr"/>
            <a:r>
              <a:rPr lang="en-US" altLang="ko-KR" sz="2800" dirty="0"/>
              <a:t>4B - Members use the bikes more consistently year-round than non-members</a:t>
            </a:r>
            <a:endParaRPr sz="2800"/>
          </a:p>
        </p:txBody>
      </p:sp>
      <p:sp>
        <p:nvSpPr>
          <p:cNvPr id="7" name="TextBox 6"/>
          <p:cNvSpPr txBox="1"/>
          <p:nvPr/>
        </p:nvSpPr>
        <p:spPr>
          <a:xfrm>
            <a:off x="4932040" y="1124744"/>
            <a:ext cx="3744416" cy="64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/>
          </a:p>
          <a:p>
            <a:pPr marL="514350" indent="-514350" algn="ctr">
              <a:buFont typeface="+mj-lt"/>
              <a:buAutoNum type="arabicPeriod"/>
            </a:pPr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95736" y="1556792"/>
            <a:ext cx="6832286" cy="4680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1988840"/>
            <a:ext cx="2780919" cy="338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Here we can see a Quarter over Quarter view showing the percentage of rides by the type of Member.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consistency of the Member vs. Casual member type percentage clearly shows the majority of all Cyclistic rides are with paid Members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5" cy="802607"/>
          </a:xfrm>
        </p:spPr>
        <p:txBody>
          <a:bodyPr/>
          <a:lstStyle/>
          <a:p>
            <a:pPr algn="ctr"/>
            <a:r>
              <a:rPr lang="en-US" sz="2800"/>
              <a:t>Conclusions and Recap</a:t>
            </a:r>
            <a:endParaRPr sz="2800"/>
          </a:p>
        </p:txBody>
      </p:sp>
      <p:sp>
        <p:nvSpPr>
          <p:cNvPr id="9" name="TextBox 8"/>
          <p:cNvSpPr txBox="1"/>
          <p:nvPr/>
        </p:nvSpPr>
        <p:spPr>
          <a:xfrm>
            <a:off x="0" y="1052736"/>
            <a:ext cx="9108504" cy="190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100" b="0" i="0" u="none" strike="noStrike">
              <a:latin typeface="+mn-lt"/>
              <a:ea typeface="+mn-ea"/>
              <a:cs typeface="+mn-cs"/>
            </a:endParaRPr>
          </a:p>
          <a:p>
            <a:pPr marL="571500" marR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Members use the bikes far more often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dataset time period, “Member” use accounts for just over 78% of all Cyclistic rides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the months of inclement weather  - considered as Q1 &amp; Q4 annually “Member” use accounts for approximately 90% of all Cyclistic rides</a:t>
            </a:r>
          </a:p>
          <a:p>
            <a:pPr marL="68580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523" y="3717032"/>
            <a:ext cx="8925458" cy="2012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b="1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"Members" use the bikes for shorter trips in comparison to "Casual"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Members use the bikes for the 5-10 minute timeframe the most with approximately 34% of all Member rides in this timeframe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majority of Member trips are less than 15 minutes - approximately 72.5% of all member trips are 15min or less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percentage of use between members and causal is consistent in a Quarter over Quarter review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4" cy="796908"/>
          </a:xfrm>
        </p:spPr>
        <p:txBody>
          <a:bodyPr/>
          <a:lstStyle/>
          <a:p>
            <a:pPr algn="ctr"/>
            <a:r>
              <a:rPr lang="en-US" sz="2800"/>
              <a:t>Conclusions and Recap</a:t>
            </a:r>
            <a:endParaRPr sz="2800"/>
          </a:p>
        </p:txBody>
      </p:sp>
      <p:sp>
        <p:nvSpPr>
          <p:cNvPr id="7" name="TextBox 6"/>
          <p:cNvSpPr txBox="1"/>
          <p:nvPr/>
        </p:nvSpPr>
        <p:spPr>
          <a:xfrm>
            <a:off x="4932040" y="1124744"/>
            <a:ext cx="3744416" cy="64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/>
          </a:p>
          <a:p>
            <a:pPr marL="514350" indent="-514350" algn="ctr">
              <a:buFont typeface="+mj-lt"/>
              <a:buAutoNum type="arabicPeriod"/>
            </a:pP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35496" y="1052736"/>
            <a:ext cx="8784976" cy="2345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800" b="1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Members use the bikes more often on weekdays than weekends</a:t>
            </a: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22860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0" i="0" u="none" strike="noStrik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80% of all Member rides are during the weekdays (Monday to Friday)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most common weekday AM start time = between 8-9am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most common weekday PM start time = between 5-6pm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Member start times are consistent year-round</a:t>
            </a:r>
          </a:p>
          <a:p>
            <a:pPr marL="68580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b="0" i="0" u="none" strike="noStrik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a high probability that members are using the bikes as part of their commute to work, however this would require more analysis to confirm.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496" y="3789040"/>
            <a:ext cx="8856984" cy="295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 b="1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Members use the bikes more consistently year-round than non-members:</a:t>
            </a:r>
          </a:p>
          <a:p>
            <a:pPr marL="22860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0" i="0" u="none" strike="noStrik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there is a drop in the quantity of overall riders during the months of inclement weather (fall/winter or Q1/Q4) it is evident that our Members continue to use the bikes year round while the casual member type has a significant drop off  to almost nothing during the same time period.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lpha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Members account for the following percentage of all rides</a:t>
            </a:r>
          </a:p>
          <a:p>
            <a:pPr marL="13716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roman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Q1 = 89%+</a:t>
            </a:r>
          </a:p>
          <a:p>
            <a:pPr marL="13716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roman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Q2 = 75%+</a:t>
            </a:r>
          </a:p>
          <a:p>
            <a:pPr marL="13716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roman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Q3 = 70%+</a:t>
            </a:r>
          </a:p>
          <a:p>
            <a:pPr marL="13716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romanLcPeriod" startAt="1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Q4 = 84%+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5" cy="802607"/>
          </a:xfrm>
        </p:spPr>
        <p:txBody>
          <a:bodyPr/>
          <a:lstStyle/>
          <a:p>
            <a:pPr algn="ctr"/>
            <a:r>
              <a:rPr lang="en-US" sz="2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Takeaways &amp; Suggestions</a:t>
            </a:r>
            <a:endParaRPr sz="2800"/>
          </a:p>
        </p:txBody>
      </p:sp>
      <p:sp>
        <p:nvSpPr>
          <p:cNvPr id="9" name="TextBox 8"/>
          <p:cNvSpPr txBox="1"/>
          <p:nvPr/>
        </p:nvSpPr>
        <p:spPr>
          <a:xfrm>
            <a:off x="0" y="1052736"/>
            <a:ext cx="9108504" cy="80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100" b="0" i="0" u="none" strike="noStrike">
              <a:latin typeface="+mn-lt"/>
              <a:ea typeface="+mn-ea"/>
              <a:cs typeface="+mn-cs"/>
            </a:endParaRPr>
          </a:p>
          <a:p>
            <a:pPr marL="22860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800" b="0" i="0" u="none" strike="noStrik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0897" y="1196752"/>
            <a:ext cx="8843591" cy="5548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improve future data analysis for the usage of Cyclistic bikes I would suggest the following metrics be added/tracked as best possible moving forward to improve the accuracy and relevancy of the data. This can be done through customer surveys/polls or obtained through other data collection sources (i.e. 3rd party data) and could greatly help determine future business and marketing needs.</a:t>
            </a: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b="0" i="0" u="none" strike="noStrik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ymbol" pitchFamily="18" charset="2" panose="05050102010706020507"/>
              <a:buChar char=""/>
            </a:pPr>
            <a:r>
              <a:rPr lang="en-US" sz="1800" b="1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gender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 pitchFamily="49" charset="0" panose="02070309020205020404"/>
              <a:buChar char="o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one gender using the bikes more often and why?</a:t>
            </a:r>
          </a:p>
          <a:p>
            <a:pPr marL="13716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 panose="05000000000000000000"/>
              <a:buChar char="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bike design causing any physical hinderance for use?</a:t>
            </a:r>
          </a:p>
          <a:p>
            <a:pPr marL="114300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 panose="05000000000000000000"/>
              <a:buNone/>
            </a:pPr>
            <a:endParaRPr lang="en-US" sz="800" b="0" i="0" u="none" strike="noStrik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ymbol" pitchFamily="18" charset="2" panose="05050102010706020507"/>
              <a:buChar char=""/>
            </a:pPr>
            <a:r>
              <a:rPr lang="en-US" sz="1800" b="1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age or age range</a:t>
            </a:r>
          </a:p>
          <a:p>
            <a: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ymbol" pitchFamily="18" charset="2" panose="05050102010706020507"/>
              <a:buChar char="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the bike's being used by a specific age group?</a:t>
            </a:r>
          </a:p>
          <a:p>
            <a:pPr marL="22860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itchFamily="18" charset="2" panose="05050102010706020507"/>
              <a:buNone/>
            </a:pPr>
            <a:endParaRPr lang="en-US" sz="800" b="0" i="0" u="none" strike="noStrik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ymbol" pitchFamily="18" charset="2" panose="05050102010706020507"/>
              <a:buChar char=""/>
            </a:pPr>
            <a:r>
              <a:rPr lang="en-US" sz="1800" b="1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Trip purpose - organized into 3 or 4 categories to standardize answers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 pitchFamily="49" charset="0" panose="02070309020205020404"/>
              <a:buChar char="o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i.e. - commute, entertainment (sight seeing/tourism), work(delivery/collection), exercise</a:t>
            </a:r>
          </a:p>
          <a:p>
            <a:pPr marL="68580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 panose="02070309020205020404"/>
              <a:buNone/>
            </a:pPr>
            <a:endParaRPr lang="en-US" sz="800" b="0" i="0" u="none" strike="noStrike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ymbol" pitchFamily="18" charset="2" panose="05050102010706020507"/>
              <a:buChar char=""/>
            </a:pPr>
            <a:r>
              <a:rPr lang="en-US" sz="1800" b="1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start &amp; stop station identification</a:t>
            </a:r>
          </a:p>
          <a:p>
            <a:pPr marL="9144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 pitchFamily="49" charset="0" panose="02070309020205020404"/>
              <a:buChar char="o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physical address would work better than Lat &amp; long for mapping travel habits of both Member and Casual user as it will be more compatible with mapping software.</a:t>
            </a:r>
            <a:endParaRPr sz="1100" b="0" i="0" u="none" strike="noStrike">
              <a:latin typeface="+mn-lt"/>
              <a:ea typeface="+mn-ea"/>
              <a:cs typeface="+mn-cs"/>
            </a:endParaRPr>
          </a:p>
          <a:p>
            <a:pPr marL="1371600" marR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itchFamily="2" charset="2" panose="05000000000000000000"/>
              <a:buChar char=""/>
            </a:pPr>
            <a:r>
              <a:rPr lang="en-US" sz="1800" b="0" i="0" u="none" strike="noStrike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could also help determine where best to distribute the bikes based on usage or where to increase the bike quantity for better availability/profitability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 noEditPoint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F610B"/>
                </a:solidFill>
              </a:rPr>
              <a:t>T</a:t>
            </a:r>
            <a:r>
              <a:rPr lang="en-US" altLang="ko-KR"/>
              <a:t>HANK </a:t>
            </a:r>
            <a:r>
              <a:rPr lang="en-US" altLang="ko-KR">
                <a:solidFill>
                  <a:srgbClr val="D3D774"/>
                </a:solidFill>
              </a:rPr>
              <a:t>Y</a:t>
            </a:r>
            <a:r>
              <a:rPr lang="en-US" altLang="ko-KR"/>
              <a:t>OU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 noEditPoints="1"/>
          </p:cNvSpPr>
          <p:nvPr>
            <p:ph type="ctrTitle"/>
          </p:nvPr>
        </p:nvSpPr>
        <p:spPr>
          <a:xfrm>
            <a:off x="35496" y="332656"/>
            <a:ext cx="9001000" cy="5472607"/>
          </a:xfrm>
        </p:spPr>
        <p:txBody>
          <a:bodyPr/>
          <a:lstStyle/>
          <a:p>
            <a:pPr algn="l"/>
            <a:endParaRPr lang="en-US" altLang="en-US" sz="1200" b="1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endParaRPr lang="en-US" altLang="en-US" sz="1200" b="1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r>
              <a:rPr lang="en-US" altLang="en-US" sz="1200" b="1" dirty="0">
                <a:latin typeface="Arial" pitchFamily="34" charset="0"/>
                <a:ea typeface="Arial" pitchFamily="34" charset="0"/>
                <a:cs typeface="Arial" pitchFamily="34" charset="0"/>
              </a:rPr>
              <a:t>R (base R):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R Core Team (2024). _R: A Language and Environment for Statistical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 Computing_. R Foundation for Statistical Computing, Vienna, Austria.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  <a:hlinkClick r:id="rId1"/>
              </a:rPr>
              <a:t>https://www.R-project.org/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</a:p>
          <a:p>
            <a:pPr algn="l"/>
            <a:endParaRPr lang="en-US" altLang="en-US" sz="800" b="1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r>
              <a:rPr lang="en-US" altLang="en-US" sz="1200" b="1" dirty="0">
                <a:latin typeface="Arial" pitchFamily="34" charset="0"/>
                <a:ea typeface="Arial" pitchFamily="34" charset="0"/>
                <a:cs typeface="Arial" pitchFamily="34" charset="0"/>
              </a:rPr>
              <a:t>RStudio Desktop (software)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: </a:t>
            </a:r>
            <a:r>
              <a:rPr lang="ko-KR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RStudio 2024.04.2+764 "Chocolate Cosmos" Release (e4392fc9ddc21961fd1d0efd47484b43f07a4177, 2024-06-05) for windows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ko-KR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Mozilla/5.0 (Windows NT 10.0; Win64; x64) AppleWebKit/537.36 (KHTML, like Gecko) Studio/2024.04.2+764 Chrome/120.0.6099.291 Electron/28.3.1 Safari/537.36, Quarto 1.4.555</a:t>
            </a:r>
            <a:endParaRPr lang="en-US" altLang="en-US" sz="120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endParaRPr lang="en-US" altLang="en-US" sz="80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r>
              <a:rPr lang="en-US" altLang="en-US" sz="1200" b="1" dirty="0">
                <a:latin typeface="Arial" pitchFamily="34" charset="0"/>
                <a:ea typeface="Arial" pitchFamily="34" charset="0"/>
                <a:cs typeface="Arial" pitchFamily="34" charset="0"/>
              </a:rPr>
              <a:t>R Package "tidyverse"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: Wickham H, Averick M, Bryan J, Chang W, McGowan LD, François R, Grolemund G, Hayes A, Henry L,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 Hester J, Kuhn M, Pedersen TL, Miller E, Bache SM, Müller K, Ooms J, Robinson D, Seidel DP, Spinu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 V, Takahashi K, Vaughan D, Wilke C, Woo K, Yutani H (2019). “Welcome to the tidyverse.” _Journal of Open Source Software_, *4*(43), 1686. 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  <a:hlinkClick r:id="rId2"/>
              </a:rPr>
              <a:t>doi:10.21105/joss.01686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</a:p>
          <a:p>
            <a:pPr algn="l"/>
            <a:endParaRPr lang="en-US" altLang="en-US" sz="80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r>
              <a:rPr lang="en-US" altLang="en-US" sz="1200" b="1" dirty="0">
                <a:latin typeface="Arial" pitchFamily="34" charset="0"/>
                <a:ea typeface="Arial" pitchFamily="34" charset="0"/>
                <a:cs typeface="Arial" pitchFamily="34" charset="0"/>
              </a:rPr>
              <a:t>R Package "conflicted":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 Wickham H (2023). _conflicted: An Alternative Conflict Resolution Strategy_. R package version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 1.2.0, 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  <a:hlinkClick r:id="rId3"/>
              </a:rPr>
              <a:t>https://CRAN.R-project.org/package=conflicted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</a:p>
          <a:p>
            <a:pPr algn="l"/>
            <a:endParaRPr lang="en-US" altLang="en-US" sz="80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r>
              <a:rPr lang="en-US" altLang="en-US" sz="1200" b="1" dirty="0">
                <a:latin typeface="Arial" pitchFamily="34" charset="0"/>
                <a:ea typeface="Arial" pitchFamily="34" charset="0"/>
                <a:cs typeface="Arial" pitchFamily="34" charset="0"/>
              </a:rPr>
              <a:t>R Package "dplyr":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Wickham H, François R, Henry L, Müller K, Vaughan D (2023). _dplyr: A Grammar of Data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 Manipulation_. R package version 1.1.4, 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  <a:hlinkClick r:id="rId4"/>
              </a:rPr>
              <a:t>https://CRAN.R-project.org/package=dplyr</a:t>
            </a:r>
            <a:r>
              <a:rPr lang="en-US" altLang="en-US" sz="1200" dirty="0"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</a:p>
          <a:p>
            <a:pPr algn="l"/>
            <a:endParaRPr lang="en-US" altLang="en-US" sz="80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r>
              <a:rPr lang="en-US" altLang="en-US" sz="1200" b="1" dirty="0">
                <a:latin typeface="Arial" pitchFamily="34" charset="0"/>
                <a:ea typeface="Arial" pitchFamily="34" charset="0"/>
                <a:cs typeface="Arial" pitchFamily="34" charset="0"/>
              </a:rPr>
              <a:t>R Package "ggplot2":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H. Wickham. ggplot2: Elegant Graphics for Data Analysis. Springer-Verlag New York, 2016.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  <a:hlinkClick r:id="rId5"/>
              </a:rPr>
              <a:t>https://ggplot2.tidyverse.org</a:t>
            </a:r>
            <a:endParaRPr lang="en-US" altLang="en-US" sz="1200" b="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endParaRPr lang="en-US" altLang="en-US" sz="800" b="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r>
              <a:rPr lang="en-US" altLang="en-US" sz="1200" b="1" dirty="0">
                <a:latin typeface="Arial" pitchFamily="34" charset="0"/>
                <a:ea typeface="Arial" pitchFamily="34" charset="0"/>
                <a:cs typeface="Arial" pitchFamily="34" charset="0"/>
              </a:rPr>
              <a:t>R Package "lubridate":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 Garrett Grolemund, Hadley Wickham (2011). Dates and Times Made Easy with lubridate. Journal of Statistical Software, 40(3), 1-25.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  <a:hlinkClick r:id="rId6"/>
              </a:rPr>
              <a:t>https://www.jstatsoft.org/v40/i03/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</a:p>
          <a:p>
            <a:pPr algn="l"/>
            <a:endParaRPr lang="en-US" altLang="en-US" sz="800" b="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r>
              <a:rPr lang="en-US" altLang="en-US" sz="1200" b="1" dirty="0">
                <a:latin typeface="Arial" pitchFamily="34" charset="0"/>
                <a:ea typeface="Arial" pitchFamily="34" charset="0"/>
                <a:cs typeface="Arial" pitchFamily="34" charset="0"/>
              </a:rPr>
              <a:t>R Package "tidyr":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Wickham H, Vaughan D, Girlich M (2024). _tidyr: Tidy Messy Data_. R package version 1.3.1, 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  <a:hlinkClick r:id="rId7"/>
              </a:rPr>
              <a:t>https://CRAN.R-project.org/package=tidyr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</a:p>
          <a:p>
            <a:pPr algn="l"/>
            <a:endParaRPr lang="en-US" altLang="en-US" sz="800" b="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r>
              <a:rPr lang="en-US" altLang="en-US" sz="1200" b="1" dirty="0">
                <a:latin typeface="Arial" pitchFamily="34" charset="0"/>
                <a:ea typeface="Arial" pitchFamily="34" charset="0"/>
                <a:cs typeface="Arial" pitchFamily="34" charset="0"/>
              </a:rPr>
              <a:t>R Package "scales":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Wickham H, Pedersen T, Seidel D (2023). _scales: Scale Functions for Visualization_. R package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 version 1.3.0, 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  <a:hlinkClick r:id="rId8"/>
              </a:rPr>
              <a:t>https://CRAN.R-project.org/package=scales</a:t>
            </a:r>
            <a:r>
              <a:rPr lang="en-US" altLang="en-US" sz="1200" b="0" dirty="0"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</a:p>
          <a:p>
            <a:pPr algn="l"/>
            <a:endParaRPr lang="en-US" altLang="en-US" sz="1200" b="0" dirty="0"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algn="l"/>
            <a:endParaRPr lang="en-US" altLang="en-US" sz="1200" b="0" dirty="0">
              <a:latin typeface="Arial" pitchFamily="34" charset="0"/>
              <a:ea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187624" y="116632"/>
            <a:ext cx="6480720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R, RStudio desktop and installed packages information and licensing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857356" y="1996817"/>
            <a:ext cx="221457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bg1"/>
                </a:solidFill>
                <a:effectLst>
                  <a:outerShdw blurRad="76200" dist="12700" algn="ctr" rotWithShape="0">
                    <a:prstClr val="black">
                      <a:alpha val="4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76200" dist="12700" algn="ctr" rotWithShape="0">
                  <a:prstClr val="black">
                    <a:alpha val="4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49974" y="98283"/>
            <a:ext cx="3205796" cy="607262"/>
            <a:chOff x="4572000" y="1772816"/>
            <a:chExt cx="3205796" cy="650497"/>
          </a:xfrm>
        </p:grpSpPr>
        <p:sp>
          <p:nvSpPr>
            <p:cNvPr id="38" name="사각형: 둥근 모서리 37"/>
            <p:cNvSpPr/>
            <p:nvPr/>
          </p:nvSpPr>
          <p:spPr>
            <a:xfrm>
              <a:off x="4572000" y="1817380"/>
              <a:ext cx="565660" cy="6059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4605808" y="1772816"/>
              <a:ext cx="3171988" cy="615249"/>
              <a:chOff x="5118327" y="1228160"/>
              <a:chExt cx="3171988" cy="650497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5679954" y="1228160"/>
                <a:ext cx="2610361" cy="650497"/>
                <a:chOff x="5977742" y="2255467"/>
                <a:chExt cx="2610361" cy="650497"/>
              </a:xfrm>
            </p:grpSpPr>
            <p:sp>
              <p:nvSpPr>
                <p:cNvPr id="8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521876" cy="3461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91440" tIns="45720" rIns="91440" bIns="45720" anchor="t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hlinkClick r:id="rId1" action="ppaction://hlinksldjump"/>
                    </a:rPr>
                    <a:t>Mission Statement</a:t>
                  </a:r>
                  <a:endParaRPr lang="en-US" altLang="ko-KR" b="1" dirty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8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2" y="2625280"/>
                  <a:ext cx="2610361" cy="2806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 a brief description of this project/task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131" name="TextBox 13"/>
              <p:cNvSpPr txBox="1">
                <a:spLocks noChangeArrowheads="1"/>
              </p:cNvSpPr>
              <p:nvPr/>
            </p:nvSpPr>
            <p:spPr bwMode="auto">
              <a:xfrm>
                <a:off x="5118327" y="1305638"/>
                <a:ext cx="508473" cy="5402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849974" y="851444"/>
            <a:ext cx="3709853" cy="671077"/>
            <a:chOff x="4572000" y="1772816"/>
            <a:chExt cx="3205796" cy="650497"/>
          </a:xfrm>
        </p:grpSpPr>
        <p:sp>
          <p:nvSpPr>
            <p:cNvPr id="41" name="사각형: 둥근 모서리 40"/>
            <p:cNvSpPr/>
            <p:nvPr/>
          </p:nvSpPr>
          <p:spPr>
            <a:xfrm>
              <a:off x="4572000" y="1813142"/>
              <a:ext cx="488805" cy="5483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4601216" y="1772816"/>
              <a:ext cx="3176580" cy="650497"/>
              <a:chOff x="5118327" y="1228160"/>
              <a:chExt cx="3171988" cy="650497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5602945" y="1228160"/>
                <a:ext cx="2687370" cy="650497"/>
                <a:chOff x="5977742" y="2255467"/>
                <a:chExt cx="2610361" cy="650497"/>
              </a:xfrm>
            </p:grpSpPr>
            <p:sp>
              <p:nvSpPr>
                <p:cNvPr id="4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6" y="2255467"/>
                  <a:ext cx="2610357" cy="2962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91440" tIns="45720" rIns="91440" bIns="45720" anchor="t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hlinkClick r:id="rId2" action="ppaction://hlinksldjump"/>
                    </a:rPr>
                    <a:t>Bibliography, Citations, and References</a:t>
                  </a:r>
                  <a:endParaRPr lang="en-US" altLang="ko-KR" b="1" dirty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4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2" y="2518008"/>
                  <a:ext cx="2429300" cy="3879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citing for all data sources, software and tools used for the project and analysis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44" name="TextBox 13"/>
              <p:cNvSpPr txBox="1">
                <a:spLocks noChangeArrowheads="1"/>
              </p:cNvSpPr>
              <p:nvPr/>
            </p:nvSpPr>
            <p:spPr bwMode="auto">
              <a:xfrm>
                <a:off x="5118327" y="1294471"/>
                <a:ext cx="438755" cy="4624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4849974" y="1556792"/>
            <a:ext cx="3205796" cy="650556"/>
            <a:chOff x="4572000" y="1772816"/>
            <a:chExt cx="3205796" cy="650497"/>
          </a:xfrm>
        </p:grpSpPr>
        <p:sp>
          <p:nvSpPr>
            <p:cNvPr id="48" name="사각형: 둥근 모서리 47"/>
            <p:cNvSpPr/>
            <p:nvPr/>
          </p:nvSpPr>
          <p:spPr>
            <a:xfrm>
              <a:off x="4572000" y="1814414"/>
              <a:ext cx="565660" cy="5656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4605808" y="1772816"/>
              <a:ext cx="3171988" cy="650497"/>
              <a:chOff x="5118327" y="1228160"/>
              <a:chExt cx="3171988" cy="650497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5679954" y="1228160"/>
                <a:ext cx="2610361" cy="650497"/>
                <a:chOff x="5977742" y="2255467"/>
                <a:chExt cx="2610361" cy="650497"/>
              </a:xfrm>
            </p:grpSpPr>
            <p:sp>
              <p:nvSpPr>
                <p:cNvPr id="52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521876" cy="3055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91440" tIns="45720" rIns="91440" bIns="45720" anchor="t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hlinkClick r:id="rId3" action="ppaction://hlinksldjump"/>
                    </a:rPr>
                    <a:t>Project/Task outline</a:t>
                  </a:r>
                  <a:endParaRPr lang="en-US" altLang="ko-KR" b="1" dirty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5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2" y="2505772"/>
                  <a:ext cx="2610361" cy="400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outline of the observations noted during the analysis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51" name="TextBox 13"/>
              <p:cNvSpPr txBox="1">
                <a:spLocks noChangeArrowheads="1"/>
              </p:cNvSpPr>
              <p:nvPr/>
            </p:nvSpPr>
            <p:spPr bwMode="auto">
              <a:xfrm>
                <a:off x="5118327" y="1296563"/>
                <a:ext cx="508473" cy="4770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4849974" y="2276872"/>
            <a:ext cx="3681656" cy="565660"/>
            <a:chOff x="4572000" y="1713433"/>
            <a:chExt cx="3205796" cy="709880"/>
          </a:xfrm>
        </p:grpSpPr>
        <p:sp>
          <p:nvSpPr>
            <p:cNvPr id="55" name="사각형: 둥근 모서리 54"/>
            <p:cNvSpPr/>
            <p:nvPr/>
          </p:nvSpPr>
          <p:spPr>
            <a:xfrm>
              <a:off x="4581451" y="1713433"/>
              <a:ext cx="518810" cy="7098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572000" y="1768487"/>
              <a:ext cx="3205796" cy="654561"/>
              <a:chOff x="5118327" y="1168777"/>
              <a:chExt cx="3171988" cy="709880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5654890" y="1168777"/>
                <a:ext cx="2635425" cy="709880"/>
                <a:chOff x="5977742" y="2196084"/>
                <a:chExt cx="2610361" cy="709880"/>
              </a:xfrm>
            </p:grpSpPr>
            <p:sp>
              <p:nvSpPr>
                <p:cNvPr id="5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2" y="2196084"/>
                  <a:ext cx="2610361" cy="4159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91440" tIns="45720" rIns="91440" bIns="45720" anchor="t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hlinkClick r:id="rId4" action="ppaction://hlinksldjump"/>
                    </a:rPr>
                    <a:t>Members use the bikes far more often</a:t>
                  </a:r>
                  <a:endParaRPr lang="en-US" altLang="ko-KR" b="1" dirty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6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98961" y="2568663"/>
                  <a:ext cx="1463363" cy="3373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Observation #1 - 2 slides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>
                <a:off x="5118327" y="1169057"/>
                <a:ext cx="513007" cy="6449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4849974" y="3021336"/>
            <a:ext cx="3753338" cy="609357"/>
            <a:chOff x="4572000" y="1772816"/>
            <a:chExt cx="3205796" cy="650497"/>
          </a:xfrm>
        </p:grpSpPr>
        <p:sp>
          <p:nvSpPr>
            <p:cNvPr id="62" name="사각형: 둥근 모서리 61"/>
            <p:cNvSpPr/>
            <p:nvPr/>
          </p:nvSpPr>
          <p:spPr>
            <a:xfrm>
              <a:off x="4572000" y="1819465"/>
              <a:ext cx="508576" cy="6038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4580917" y="1772816"/>
              <a:ext cx="3196879" cy="612881"/>
              <a:chOff x="5118327" y="1228160"/>
              <a:chExt cx="3171988" cy="650497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5645420" y="1228160"/>
                <a:ext cx="2644895" cy="650497"/>
                <a:chOff x="5977742" y="2255467"/>
                <a:chExt cx="2610361" cy="650497"/>
              </a:xfrm>
            </p:grpSpPr>
            <p:sp>
              <p:nvSpPr>
                <p:cNvPr id="6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2" y="2255467"/>
                  <a:ext cx="2610361" cy="3462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91440" tIns="45720" rIns="91440" bIns="45720" anchor="t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hlinkClick r:id="rId5" action="ppaction://hlinksldjump"/>
                    </a:rPr>
                    <a:t>Members use the bikes for shorter trips</a:t>
                  </a:r>
                  <a:endParaRPr lang="en-US" altLang="ko-KR" b="1" dirty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9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90129" y="2625165"/>
                  <a:ext cx="2550135" cy="2807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Observation #2 - 3 slides</a:t>
                  </a:r>
                </a:p>
              </p:txBody>
            </p:sp>
          </p:grpSp>
          <p:sp>
            <p:nvSpPr>
              <p:cNvPr id="65" name="TextBox 13"/>
              <p:cNvSpPr txBox="1">
                <a:spLocks noChangeArrowheads="1"/>
              </p:cNvSpPr>
              <p:nvPr/>
            </p:nvSpPr>
            <p:spPr bwMode="auto">
              <a:xfrm>
                <a:off x="5118327" y="1327561"/>
                <a:ext cx="503317" cy="5405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32" name="그룹 60"/>
          <p:cNvGrpSpPr/>
          <p:nvPr/>
        </p:nvGrpSpPr>
        <p:grpSpPr>
          <a:xfrm>
            <a:off x="4849974" y="3719616"/>
            <a:ext cx="4032452" cy="607262"/>
            <a:chOff x="4572000" y="1772816"/>
            <a:chExt cx="3205796" cy="650497"/>
          </a:xfrm>
        </p:grpSpPr>
        <p:sp>
          <p:nvSpPr>
            <p:cNvPr id="133" name="사각형: 둥근 모서리 61"/>
            <p:cNvSpPr/>
            <p:nvPr/>
          </p:nvSpPr>
          <p:spPr>
            <a:xfrm>
              <a:off x="4572000" y="1817380"/>
              <a:ext cx="474755" cy="6059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134" name="그룹 62"/>
            <p:cNvGrpSpPr/>
            <p:nvPr/>
          </p:nvGrpSpPr>
          <p:grpSpPr>
            <a:xfrm>
              <a:off x="4601950" y="1772816"/>
              <a:ext cx="3175846" cy="615252"/>
              <a:chOff x="5118327" y="1228160"/>
              <a:chExt cx="3171988" cy="650497"/>
            </a:xfrm>
          </p:grpSpPr>
          <p:grpSp>
            <p:nvGrpSpPr>
              <p:cNvPr id="135" name="그룹 63"/>
              <p:cNvGrpSpPr/>
              <p:nvPr/>
            </p:nvGrpSpPr>
            <p:grpSpPr>
              <a:xfrm>
                <a:off x="5587553" y="1228160"/>
                <a:ext cx="2702762" cy="650497"/>
                <a:chOff x="5977742" y="2255467"/>
                <a:chExt cx="2610361" cy="650497"/>
              </a:xfrm>
            </p:grpSpPr>
            <p:sp>
              <p:nvSpPr>
                <p:cNvPr id="13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5" y="2255467"/>
                  <a:ext cx="2610358" cy="3461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91440" tIns="45720" rIns="91440" bIns="45720" anchor="t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hlinkClick r:id="rId6" action="ppaction://hlinksldjump"/>
                    </a:rPr>
                    <a:t>Members use the bikes more on weekdays</a:t>
                  </a:r>
                  <a:endParaRPr lang="en-US" altLang="ko-KR" b="1" dirty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13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2" y="2625283"/>
                  <a:ext cx="2113363" cy="2806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Observation #3 - 2 slides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138" name="TextBox 13"/>
              <p:cNvSpPr txBox="1">
                <a:spLocks noChangeArrowheads="1"/>
              </p:cNvSpPr>
              <p:nvPr/>
            </p:nvSpPr>
            <p:spPr bwMode="auto">
              <a:xfrm>
                <a:off x="5118327" y="1305639"/>
                <a:ext cx="423099" cy="53670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06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39" name="그룹 60"/>
          <p:cNvGrpSpPr/>
          <p:nvPr/>
        </p:nvGrpSpPr>
        <p:grpSpPr>
          <a:xfrm>
            <a:off x="4849974" y="4466566"/>
            <a:ext cx="3888435" cy="607262"/>
            <a:chOff x="4572000" y="1772816"/>
            <a:chExt cx="3205796" cy="650497"/>
          </a:xfrm>
        </p:grpSpPr>
        <p:sp>
          <p:nvSpPr>
            <p:cNvPr id="140" name="사각형: 둥근 모서리 61"/>
            <p:cNvSpPr/>
            <p:nvPr/>
          </p:nvSpPr>
          <p:spPr>
            <a:xfrm>
              <a:off x="4572000" y="1817380"/>
              <a:ext cx="466356" cy="6059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141" name="그룹 62"/>
            <p:cNvGrpSpPr/>
            <p:nvPr/>
          </p:nvGrpSpPr>
          <p:grpSpPr>
            <a:xfrm>
              <a:off x="4601420" y="1772816"/>
              <a:ext cx="3176376" cy="615251"/>
              <a:chOff x="5118327" y="1228160"/>
              <a:chExt cx="3171988" cy="650497"/>
            </a:xfrm>
          </p:grpSpPr>
          <p:grpSp>
            <p:nvGrpSpPr>
              <p:cNvPr id="142" name="그룹 63"/>
              <p:cNvGrpSpPr/>
              <p:nvPr/>
            </p:nvGrpSpPr>
            <p:grpSpPr>
              <a:xfrm>
                <a:off x="5579176" y="1228160"/>
                <a:ext cx="2711139" cy="650497"/>
                <a:chOff x="5977742" y="2255467"/>
                <a:chExt cx="2610361" cy="650497"/>
              </a:xfrm>
            </p:grpSpPr>
            <p:sp>
              <p:nvSpPr>
                <p:cNvPr id="14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5" y="2255467"/>
                  <a:ext cx="2610358" cy="3461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91440" tIns="45720" rIns="91440" bIns="45720" anchor="t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hlinkClick r:id="rId7" action="ppaction://hlinksldjump"/>
                    </a:rPr>
                    <a:t>Members use the bikes more consistently</a:t>
                  </a:r>
                  <a:endParaRPr lang="en-US" altLang="ko-KR" b="1" dirty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  <a:hlinkClick r:id="rId7" action="ppaction://hlinksldjump"/>
                  </a:endParaRPr>
                </a:p>
              </p:txBody>
            </p:sp>
            <p:sp>
              <p:nvSpPr>
                <p:cNvPr id="14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2" y="2625282"/>
                  <a:ext cx="2069235" cy="2806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Observation #4 - 2 slides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145" name="TextBox 13"/>
              <p:cNvSpPr txBox="1">
                <a:spLocks noChangeArrowheads="1"/>
              </p:cNvSpPr>
              <p:nvPr/>
            </p:nvSpPr>
            <p:spPr bwMode="auto">
              <a:xfrm>
                <a:off x="5118327" y="1305638"/>
                <a:ext cx="415544" cy="5367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07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46" name="그룹 60"/>
          <p:cNvGrpSpPr/>
          <p:nvPr/>
        </p:nvGrpSpPr>
        <p:grpSpPr>
          <a:xfrm>
            <a:off x="4849975" y="5175358"/>
            <a:ext cx="3205798" cy="607262"/>
            <a:chOff x="4572000" y="1772816"/>
            <a:chExt cx="3205796" cy="650497"/>
          </a:xfrm>
        </p:grpSpPr>
        <p:sp>
          <p:nvSpPr>
            <p:cNvPr id="147" name="사각형: 둥근 모서리 61"/>
            <p:cNvSpPr/>
            <p:nvPr/>
          </p:nvSpPr>
          <p:spPr>
            <a:xfrm>
              <a:off x="4572000" y="1817380"/>
              <a:ext cx="565702" cy="6059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148" name="그룹 62"/>
            <p:cNvGrpSpPr/>
            <p:nvPr/>
          </p:nvGrpSpPr>
          <p:grpSpPr>
            <a:xfrm>
              <a:off x="4607685" y="1772816"/>
              <a:ext cx="3170111" cy="615249"/>
              <a:chOff x="5118327" y="1228160"/>
              <a:chExt cx="3171988" cy="650497"/>
            </a:xfrm>
          </p:grpSpPr>
          <p:grpSp>
            <p:nvGrpSpPr>
              <p:cNvPr id="149" name="그룹 63"/>
              <p:cNvGrpSpPr/>
              <p:nvPr/>
            </p:nvGrpSpPr>
            <p:grpSpPr>
              <a:xfrm>
                <a:off x="5678413" y="1228160"/>
                <a:ext cx="2611902" cy="650497"/>
                <a:chOff x="5977742" y="2255467"/>
                <a:chExt cx="2610361" cy="650497"/>
              </a:xfrm>
            </p:grpSpPr>
            <p:sp>
              <p:nvSpPr>
                <p:cNvPr id="15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521876" cy="3461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91440" tIns="45720" rIns="91440" bIns="45720" anchor="t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hlinkClick r:id="rId8" action="ppaction://hlinksldjump"/>
                    </a:rPr>
                    <a:t>Conclusions and Recap</a:t>
                  </a:r>
                  <a:endParaRPr lang="en-US" altLang="ko-KR" b="1" dirty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15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2" y="2625280"/>
                  <a:ext cx="2610361" cy="2806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:r>
                    <a:rPr lang="en-US" altLang="ko-KR" sz="1100" dirty="0" smtClean="0">
                      <a:ln w="3175"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a recap of the 4 observations - 2 slides</a:t>
                  </a:r>
                  <a:endParaRPr lang="en-US" altLang="ko-KR" sz="1100" dirty="0">
                    <a:ln w="3175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  <p:sp>
            <p:nvSpPr>
              <p:cNvPr id="152" name="TextBox 13"/>
              <p:cNvSpPr txBox="1">
                <a:spLocks noChangeArrowheads="1"/>
              </p:cNvSpPr>
              <p:nvPr/>
            </p:nvSpPr>
            <p:spPr bwMode="auto">
              <a:xfrm>
                <a:off x="5118327" y="1305638"/>
                <a:ext cx="505064" cy="53670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08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53" name="그룹 60"/>
          <p:cNvGrpSpPr/>
          <p:nvPr/>
        </p:nvGrpSpPr>
        <p:grpSpPr>
          <a:xfrm>
            <a:off x="4883782" y="5960289"/>
            <a:ext cx="3662335" cy="650558"/>
            <a:chOff x="4572000" y="1772816"/>
            <a:chExt cx="3205796" cy="650497"/>
          </a:xfrm>
        </p:grpSpPr>
        <p:sp>
          <p:nvSpPr>
            <p:cNvPr id="154" name="사각형: 둥근 모서리 61"/>
            <p:cNvSpPr/>
            <p:nvPr/>
          </p:nvSpPr>
          <p:spPr>
            <a:xfrm>
              <a:off x="4572000" y="1814421"/>
              <a:ext cx="490007" cy="5656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  <p:grpSp>
          <p:nvGrpSpPr>
            <p:cNvPr id="155" name="그룹 62"/>
            <p:cNvGrpSpPr/>
            <p:nvPr/>
          </p:nvGrpSpPr>
          <p:grpSpPr>
            <a:xfrm>
              <a:off x="4602908" y="1772816"/>
              <a:ext cx="3174888" cy="650497"/>
              <a:chOff x="5118327" y="1228160"/>
              <a:chExt cx="3171988" cy="650497"/>
            </a:xfrm>
          </p:grpSpPr>
          <p:grpSp>
            <p:nvGrpSpPr>
              <p:cNvPr id="156" name="그룹 63"/>
              <p:cNvGrpSpPr/>
              <p:nvPr/>
            </p:nvGrpSpPr>
            <p:grpSpPr>
              <a:xfrm>
                <a:off x="5602695" y="1228160"/>
                <a:ext cx="2687620" cy="650497"/>
                <a:chOff x="5977742" y="2255467"/>
                <a:chExt cx="2610361" cy="650497"/>
              </a:xfrm>
            </p:grpSpPr>
            <p:sp>
              <p:nvSpPr>
                <p:cNvPr id="15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977743" y="2255467"/>
                  <a:ext cx="2598055" cy="3055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vert="horz" wrap="square" lIns="91440" tIns="45720" rIns="91440" bIns="45720" anchor="t">
                  <a:prstTxWarp prst="textNoShape">
                    <a:avLst/>
                  </a:prstTxWarp>
                  <a:spAutoFit/>
                </a:bodyPr>
                <a:lstStyle>
                  <a:lvl1pPr fontAlgn="base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  <a:cs typeface="굴림" pitchFamily="50" charset="-127"/>
                    </a:defRPr>
                  </a:lvl1pPr>
                </a:lstStyle>
                <a:p>
                  <a:r>
                    <a:rPr lang="en-US" altLang="ko-KR" b="1" dirty="0" smtClean="0">
                      <a:ln w="3175">
                        <a:noFill/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ea typeface="맑은 고딕" pitchFamily="50" charset="-127"/>
                      <a:hlinkClick r:id="rId9" action="ppaction://hlinksldjump"/>
                    </a:rPr>
                    <a:t>Takeaways &amp; Suggestions</a:t>
                  </a:r>
                  <a:endParaRPr lang="en-US" altLang="ko-KR" b="1" dirty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15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977742" y="2505773"/>
                  <a:ext cx="2610361" cy="4001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</a:pPr>
                  <a:r>
                    <a:rPr lang="en-US" altLang="ko-KR" sz="1100" dirty="0">
                      <a:ln w="3175"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Observations regarding the available data nd suggestion on how to improve for future analysis</a:t>
                  </a:r>
                </a:p>
              </p:txBody>
            </p:sp>
          </p:grpSp>
          <p:sp>
            <p:nvSpPr>
              <p:cNvPr id="159" name="TextBox 13"/>
              <p:cNvSpPr txBox="1">
                <a:spLocks noChangeArrowheads="1"/>
              </p:cNvSpPr>
              <p:nvPr/>
            </p:nvSpPr>
            <p:spPr bwMode="auto">
              <a:xfrm>
                <a:off x="5118327" y="1296563"/>
                <a:ext cx="436827" cy="47384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09</a:t>
                </a:r>
                <a:endParaRPr lang="ko-KR" altLang="en-US" sz="2500" b="1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2267744" y="3789040"/>
            <a:ext cx="6768752" cy="28353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1" u="sng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Data</a:t>
            </a:r>
            <a:r>
              <a:rPr kumimoji="1" lang="en-US" altLang="ko-KR" sz="1300" u="sng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1" u="sng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source:</a:t>
            </a: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we are using a public dataset provided by Motivate International Inc. under this </a:t>
            </a: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  <a:hlinkClick r:id="rId1"/>
              </a:rPr>
              <a:t>license</a:t>
            </a: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. The data is for Q1-4 of 2019 and Q1 of 2020</a:t>
            </a:r>
          </a:p>
          <a:p>
            <a:pPr marR="0" indent="-228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+mj-lt"/>
              <a:buAutoNum type="arabicPeriod"/>
            </a:pP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Power Point presentation template</a:t>
            </a:r>
            <a:r>
              <a:rPr kumimoji="1"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: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obtained from Slide Members and is licensed as free for </a:t>
            </a:r>
            <a:r>
              <a:rPr kumimoji="1" lang="en-US" altLang="ko-KR" sz="1300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personal and commercial use. click </a:t>
            </a:r>
            <a:r>
              <a:rPr kumimoji="1" lang="en-US" altLang="ko-KR" sz="1300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  <a:hlinkClick r:id="rId2"/>
              </a:rPr>
              <a:t>here</a:t>
            </a:r>
            <a:r>
              <a:rPr kumimoji="1" lang="en-US" altLang="ko-KR" sz="1300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to view the template webpage and licensing</a:t>
            </a:r>
          </a:p>
          <a:p>
            <a:pPr indent="-228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1" lang="en-US" altLang="ko-KR" sz="600" b="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ko-KR" sz="1300" b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RStudio desktop, R and additional R packages installed:</a:t>
            </a:r>
            <a:r>
              <a:rPr kumimoji="1" lang="en-US" altLang="ko-KR" sz="1300" b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was used for the data cleaning, manipulation and creation of the visualizations (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  <a:hlinkClick r:id="rId3" action="ppaction://hlinksldjump"/>
              </a:rPr>
              <a:t>click here to see the citing of R, RStudio and all R packages used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indent="-228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1" lang="en-US" altLang="ko-KR" sz="6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A.I. assistance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: The author of this presentation acknowledges the use of Cody, an AI coding assistant developed by Sourcegraph, for assistance with R </a:t>
            </a:r>
            <a:r>
              <a:rPr kumimoji="1" lang="en-US" sz="13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+mn-ea"/>
                <a:cs typeface="+mn-cs"/>
              </a:rPr>
              <a:t>Code development, debugging 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and data visualization. Sourcegraph. (2023). Cody AI Assistant. 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  <a:hlinkClick r:id="rId4"/>
              </a:rPr>
              <a:t>https://sourcegraph.com/cody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.</a:t>
            </a:r>
          </a:p>
          <a:p>
            <a:pPr indent="-228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1" lang="en-US" altLang="ko-KR" sz="60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OfficeSuite Slides</a:t>
            </a:r>
            <a:r>
              <a:rPr kumimoji="1"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: Used to create the presentation deck. Version 8.90.57091.0 64-bit </a:t>
            </a:r>
            <a:r>
              <a:rPr kumimoji="1" lang="en-US" sz="13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+mn-ea"/>
                <a:cs typeface="+mn-cs"/>
              </a:rPr>
              <a:t>©</a:t>
            </a:r>
            <a:r>
              <a:rPr kumimoji="1"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2016 - 2024 MobiSystems, Inc.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79384" y="3860648"/>
            <a:ext cx="2016352" cy="2649347"/>
            <a:chOff x="3517297" y="4575934"/>
            <a:chExt cx="2616806" cy="938413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3517297" y="4575934"/>
              <a:ext cx="2616806" cy="42154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square" lIns="91440" tIns="45720" rIns="91440" bIns="45720" anchor="t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Bibliography, Citations, and References</a:t>
              </a:r>
              <a:endPara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694782" y="5264622"/>
              <a:ext cx="2218521" cy="2497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This page is to cite all data sources, software and tools used for the project and analysis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5" cy="796908"/>
          </a:xfrm>
        </p:spPr>
        <p:txBody>
          <a:bodyPr/>
          <a:lstStyle/>
          <a:p>
            <a:pPr algn="ctr"/>
            <a:r>
              <a:rPr lang="en-US" altLang="ko-KR" sz="2800" dirty="0"/>
              <a:t>How do Cyclistic members use their bikes differently than non-members</a:t>
            </a:r>
            <a:endParaRPr lang="ko-KR" altLang="en-US" sz="2800" dirty="0"/>
          </a:p>
        </p:txBody>
      </p:sp>
      <p:sp>
        <p:nvSpPr>
          <p:cNvPr id="37" name="내용 개체 틀 36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22969" indent="-22969" algn="l"/>
            <a:r>
              <a:rPr lang="en-US" altLang="ko-KR" dirty="0"/>
              <a:t>The goal of this case study is to determine how Cyclistic members (referred to as "Members") use their bikes differently than non-members (referred to as "Casual"). </a:t>
            </a:r>
          </a:p>
          <a:p>
            <a:pPr marL="22969" indent="-22969" algn="l"/>
            <a:endParaRPr lang="en-US" altLang="ko-KR" dirty="0"/>
          </a:p>
          <a:p>
            <a:pPr marL="22969" indent="-22969" algn="l"/>
            <a:r>
              <a:rPr lang="en-US" altLang="ko-KR" dirty="0"/>
              <a:t>For this case study, we are using a public dataset provided by Motivate International Inc. under this </a:t>
            </a:r>
            <a:r>
              <a:rPr lang="en-US" altLang="ko-KR" dirty="0">
                <a:hlinkClick r:id="rId1"/>
              </a:rPr>
              <a:t>license</a:t>
            </a:r>
            <a:r>
              <a:rPr lang="en-US" altLang="ko-KR" dirty="0"/>
              <a:t>. The data is for Q1-4 of 2019 and Q1 of 2020. This provides us with a Q1 year over year comparison as well as an entire year of bike trip data for analysis.</a:t>
            </a:r>
          </a:p>
          <a:p>
            <a:pPr marL="22969" indent="-22969" algn="l"/>
            <a:endParaRPr lang="en-US" altLang="ko-KR" dirty="0"/>
          </a:p>
          <a:p>
            <a:pPr marL="22969" indent="-22969" algn="l"/>
            <a:r>
              <a:rPr lang="en-US" altLang="ko-KR" dirty="0"/>
              <a:t>Prior to analyzing these datasets we have documented our cleaning and manipulation of the data including the creation of the visualizations using R programing within this </a:t>
            </a:r>
            <a:r>
              <a:rPr lang="en-US" altLang="ko-KR" dirty="0">
                <a:hlinkClick r:id="rId2"/>
              </a:rPr>
              <a:t>RMarkdown Document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800" dirty="0"/>
              <a:t>During the analysis, we have determined the following observations:</a:t>
            </a:r>
          </a:p>
          <a:p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Members use the bikes far more often than "Casual"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Members use the bikes for shorter trips in comparison to </a:t>
            </a:r>
            <a:r>
              <a:rPr lang="en-US" altLang="ko-KR" dirty="0"/>
              <a:t>"Casual"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Members use the bikes more often on weekdays than weekends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800" dirty="0"/>
              <a:t>Members use the bikes more consistently year-round than non-members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971383" cy="802607"/>
          </a:xfrm>
        </p:spPr>
        <p:txBody>
          <a:bodyPr/>
          <a:lstStyle/>
          <a:p>
            <a:pPr algn="ctr"/>
            <a:r>
              <a:rPr lang="en-US" altLang="ko-KR" sz="2800" dirty="0"/>
              <a:t>1A - Members use the bikes far more often</a:t>
            </a:r>
            <a:endParaRPr lang="ko-KR" alt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504" y="1124743"/>
            <a:ext cx="6696744" cy="50405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8224" y="2132856"/>
            <a:ext cx="2232248" cy="320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Here we can see the data tells us that within the timeframe of this dataset:</a:t>
            </a:r>
          </a:p>
          <a:p>
            <a:endParaRPr lang="en-US" sz="1800"/>
          </a:p>
          <a:p>
            <a:endParaRPr lang="en-US" sz="1800"/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b="1" u="sng"/>
              <a:t>Members use accounts for 78.2% of all trips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971383" cy="796908"/>
          </a:xfrm>
        </p:spPr>
        <p:txBody>
          <a:bodyPr/>
          <a:lstStyle/>
          <a:p>
            <a:pPr algn="ctr"/>
            <a:r>
              <a:rPr lang="en-US" altLang="ko-KR" sz="2800" dirty="0"/>
              <a:t>1B - Members use the bikes far more often</a:t>
            </a:r>
            <a:endParaRPr lang="ko-KR" alt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52736"/>
            <a:ext cx="5805264" cy="58052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84168" y="2132856"/>
            <a:ext cx="2664296" cy="228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Here we can see the percentage split shown Month over Month.</a:t>
            </a:r>
          </a:p>
          <a:p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Members consistently use the bikes more often</a:t>
            </a:r>
          </a:p>
          <a:p>
            <a:pPr marL="285750" indent="-285750">
              <a:buFont typeface="Arial" pitchFamily="34" charset="0"/>
              <a:buChar char="•"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6660233" y="4419897"/>
            <a:ext cx="978407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4" cy="796908"/>
          </a:xfrm>
        </p:spPr>
        <p:txBody>
          <a:bodyPr/>
          <a:lstStyle/>
          <a:p>
            <a:pPr algn="ctr"/>
            <a:r>
              <a:rPr lang="en-US" altLang="ko-KR" sz="2800" dirty="0"/>
              <a:t>2A - Members use the bikes for shorter trips in comparison to non-members</a:t>
            </a:r>
            <a:endParaRPr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496" y="1052736"/>
            <a:ext cx="4741287" cy="3384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2040" y="1124744"/>
            <a:ext cx="3744416" cy="14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/>
          </a:p>
          <a:p>
            <a:pPr marL="0" indent="0" algn="ctr">
              <a:buFont typeface="Arial" pitchFamily="34" charset="0"/>
              <a:buNone/>
            </a:pPr>
            <a:r>
              <a:rPr lang="en-US" sz="1800" b="1"/>
              <a:t>Members</a:t>
            </a:r>
            <a:r>
              <a:rPr lang="en-US" sz="1800"/>
              <a:t> use the bike for </a:t>
            </a:r>
            <a:r>
              <a:rPr lang="en-US" sz="1800" b="1"/>
              <a:t>5-10 minutes</a:t>
            </a:r>
            <a:r>
              <a:rPr lang="en-US" sz="1800" b="0"/>
              <a:t> the most</a:t>
            </a:r>
            <a:endParaRPr lang="en-US" sz="1800" b="1"/>
          </a:p>
          <a:p>
            <a:pPr marL="0" indent="0" algn="ctr">
              <a:buFont typeface="Arial" pitchFamily="34" charset="0"/>
              <a:buNone/>
            </a:pPr>
            <a:endParaRPr lang="en-US" sz="1000"/>
          </a:p>
          <a:p>
            <a:pPr marL="0" indent="0" algn="ctr">
              <a:buFont typeface="Arial" pitchFamily="34" charset="0"/>
              <a:buNone/>
            </a:pPr>
            <a:r>
              <a:rPr lang="en-US" sz="1800" b="1"/>
              <a:t>Casual users</a:t>
            </a:r>
            <a:r>
              <a:rPr lang="en-US" sz="1800"/>
              <a:t> use the bike for </a:t>
            </a:r>
            <a:r>
              <a:rPr lang="en-US" sz="1800" b="1"/>
              <a:t>over 60 minutes </a:t>
            </a:r>
            <a:r>
              <a:rPr lang="en-US" sz="1800" b="0"/>
              <a:t>the most</a:t>
            </a:r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51920" y="3467226"/>
            <a:ext cx="5256584" cy="3244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5013176"/>
            <a:ext cx="3528392" cy="64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/>
              <a:t>The majority of Member trips are less than 15 minutes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4" cy="796908"/>
          </a:xfrm>
        </p:spPr>
        <p:txBody>
          <a:bodyPr/>
          <a:lstStyle/>
          <a:p>
            <a:pPr algn="ctr"/>
            <a:r>
              <a:rPr lang="en-US" altLang="ko-KR" sz="2800" dirty="0"/>
              <a:t>2B - Members use the bikes for shorter trips in comparison to non-members</a:t>
            </a:r>
            <a:endParaRPr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82418" y="3501008"/>
            <a:ext cx="4861583" cy="32644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496" y="1052736"/>
            <a:ext cx="6552728" cy="4044895"/>
          </a:xfrm>
          <a:prstGeom prst="rect">
            <a:avLst/>
          </a:prstGeom>
        </p:spPr>
      </p:pic>
      <p:sp>
        <p:nvSpPr>
          <p:cNvPr id="15" name="Round Corner Rectangle 14"/>
          <p:cNvSpPr/>
          <p:nvPr/>
        </p:nvSpPr>
        <p:spPr>
          <a:xfrm>
            <a:off x="3995937" y="3501008"/>
            <a:ext cx="5112567" cy="3264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24128" y="1196752"/>
            <a:ext cx="3384376" cy="1311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         </a:t>
            </a:r>
            <a:r>
              <a:rPr lang="en-US" sz="2000"/>
              <a:t>To the left reviewing by yearly quarter we can see the consistency of the shorter ride time length for members</a:t>
            </a:r>
            <a:endParaRPr lang="en-US"/>
          </a:p>
        </p:txBody>
      </p:sp>
      <p:sp>
        <p:nvSpPr>
          <p:cNvPr id="18" name="Left Arrow 17"/>
          <p:cNvSpPr/>
          <p:nvPr/>
        </p:nvSpPr>
        <p:spPr>
          <a:xfrm>
            <a:off x="5734801" y="1124744"/>
            <a:ext cx="978408" cy="484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7544" y="5373216"/>
            <a:ext cx="3024336" cy="915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 the right we can see the same information represented in a heatmap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555776" y="5972809"/>
            <a:ext cx="1202660" cy="487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wo Diagonal Round Corner Rectangle 20"/>
          <p:cNvSpPr/>
          <p:nvPr/>
        </p:nvSpPr>
        <p:spPr>
          <a:xfrm>
            <a:off x="5652120" y="1124744"/>
            <a:ext cx="3464600" cy="1383805"/>
          </a:xfrm>
          <a:prstGeom prst="round2Diag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wo Diagonal Round Corner Rectangle 21"/>
          <p:cNvSpPr/>
          <p:nvPr/>
        </p:nvSpPr>
        <p:spPr>
          <a:xfrm>
            <a:off x="297656" y="5238750"/>
            <a:ext cx="3554264" cy="1430610"/>
          </a:xfrm>
          <a:prstGeom prst="round2Diag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EditPoints="1"/>
          </p:cNvSpPr>
          <p:nvPr>
            <p:ph type="title"/>
          </p:nvPr>
        </p:nvSpPr>
        <p:spPr>
          <a:xfrm>
            <a:off x="120897" y="106113"/>
            <a:ext cx="6899374" cy="796908"/>
          </a:xfrm>
        </p:spPr>
        <p:txBody>
          <a:bodyPr/>
          <a:lstStyle/>
          <a:p>
            <a:pPr algn="ctr"/>
            <a:r>
              <a:rPr lang="en-US" altLang="ko-KR" sz="2800" dirty="0"/>
              <a:t>2C - Members use the bikes for shorter trips in comparison to non-members</a:t>
            </a:r>
            <a:endParaRPr sz="28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052736"/>
            <a:ext cx="5292080" cy="32667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05525" y="3789040"/>
            <a:ext cx="4938476" cy="30484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32040" y="1484784"/>
            <a:ext cx="3816424" cy="14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             to the left we see a</a:t>
            </a:r>
          </a:p>
          <a:p>
            <a:endParaRPr lang="en-US" sz="600"/>
          </a:p>
          <a:p>
            <a:r>
              <a:rPr lang="en-US"/>
              <a:t>breakdown for members only.</a:t>
            </a:r>
          </a:p>
          <a:p>
            <a:endParaRPr lang="en-US" sz="1000"/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It is clear the majority of the trips are under 15 minutes</a:t>
            </a:r>
          </a:p>
        </p:txBody>
      </p:sp>
      <p:sp>
        <p:nvSpPr>
          <p:cNvPr id="26" name="Left Arrow 25"/>
          <p:cNvSpPr/>
          <p:nvPr/>
        </p:nvSpPr>
        <p:spPr>
          <a:xfrm>
            <a:off x="5004048" y="141277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5536" y="5013176"/>
            <a:ext cx="4153629" cy="158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 the right we see a breakdown</a:t>
            </a:r>
          </a:p>
          <a:p>
            <a:r>
              <a:rPr lang="en-US"/>
              <a:t>for Causal users only</a:t>
            </a:r>
          </a:p>
          <a:p>
            <a:endParaRPr lang="en-US" sz="800"/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the split is not as evident as it is more evenly spread throughout the timeframe chunks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3635896" y="5229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10867</TotalTime>
  <Words>184</Words>
  <Application>Microsoft Office PowerPoint</Application>
  <PresentationFormat>화면 슬라이드 쇼(4:3)</PresentationFormat>
  <Paragraphs>33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굴림</vt:lpstr>
      <vt:lpstr>맑은 고딕</vt:lpstr>
      <vt:lpstr>Calibri</vt:lpstr>
      <vt:lpstr>Arial</vt:lpstr>
      <vt:lpstr>Calibri Light</vt:lpstr>
      <vt:lpstr>굴림체</vt:lpstr>
      <vt:lpstr>Office 테마</vt:lpstr>
      <vt:lpstr>POWERPOINT TEMPLATE</vt:lpstr>
      <vt:lpstr>PowerPoint 프레젠테이션</vt:lpstr>
      <vt:lpstr>PowerPoint 프레젠테이션</vt:lpstr>
      <vt:lpstr>Add some text to the title slide</vt:lpstr>
      <vt:lpstr>Add some text to the title slide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James Rizzuti</cp:lastModifiedBy>
  <dcterms:created xsi:type="dcterms:W3CDTF">2010-02-01T08:03:16Z</dcterms:created>
  <dcterms:modified xsi:type="dcterms:W3CDTF">2024-08-13T21:08:05Z</dcterms:modified>
  <cp:category>www.slidemembers.com</cp:category>
</cp:coreProperties>
</file>